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7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14"/>
  </p:notesMasterIdLst>
  <p:sldIdLst>
    <p:sldId id="257" r:id="rId6"/>
    <p:sldId id="267" r:id="rId7"/>
    <p:sldId id="268" r:id="rId8"/>
    <p:sldId id="274" r:id="rId9"/>
    <p:sldId id="284" r:id="rId10"/>
    <p:sldId id="279" r:id="rId11"/>
    <p:sldId id="258" r:id="rId12"/>
    <p:sldId id="259" r:id="rId13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55B"/>
    <a:srgbClr val="155697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45" autoAdjust="0"/>
    <p:restoredTop sz="79223" autoAdjust="0"/>
  </p:normalViewPr>
  <p:slideViewPr>
    <p:cSldViewPr snapToGrid="0" showGuides="1">
      <p:cViewPr varScale="1">
        <p:scale>
          <a:sx n="83" d="100"/>
          <a:sy n="83" d="100"/>
        </p:scale>
        <p:origin x="786" y="7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E30EBF2-BC86-43B3-AC30-EFB54DBA7B55}">
      <dgm:prSet phldrT="[Text]" custT="1"/>
      <dgm:spPr>
        <a:xfrm>
          <a:off x="1751" y="1098006"/>
          <a:ext cx="2133936" cy="853574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 år 2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Utredning</a:t>
          </a:r>
          <a:r>
            <a:rPr lang="sv-SE" sz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skolans behov</a:t>
          </a:r>
          <a:endParaRPr lang="sv-SE" sz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59D50BFC-F3E6-4FAC-9AEC-6DEEFF74DCA7}">
      <dgm:prSet phldrT="[Text]" custT="1"/>
      <dgm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</a:t>
          </a:r>
          <a:r>
            <a:rPr lang="sv-SE" sz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centrumet</a:t>
          </a:r>
          <a:endParaRPr lang="sv-SE" sz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8896683-CA8E-483F-AE0F-3790B57A3770}" type="parTrans" cxnId="{240A87AA-4D73-49D8-B1EE-E5064112F117}">
      <dgm:prSet/>
      <dgm:spPr/>
      <dgm:t>
        <a:bodyPr/>
        <a:lstStyle/>
        <a:p>
          <a:endParaRPr lang="sv-SE"/>
        </a:p>
      </dgm:t>
    </dgm:pt>
    <dgm:pt modelId="{26800328-6477-4897-844D-E1C4656D7734}" type="sibTrans" cxnId="{240A87AA-4D73-49D8-B1EE-E5064112F11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499A13FA-D35E-48E5-9673-69B4448750BB}" type="pres">
      <dgm:prSet presAssocID="{59D50BFC-F3E6-4FAC-9AEC-6DEEFF74DCA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A72D54B-21C0-4F81-A9A9-C2BB3491839D}" type="presOf" srcId="{59D50BFC-F3E6-4FAC-9AEC-6DEEFF74DCA7}" destId="{499A13FA-D35E-48E5-9673-69B4448750BB}" srcOrd="0" destOrd="0" presId="urn:microsoft.com/office/officeart/2005/8/layout/chevron1"/>
    <dgm:cxn modelId="{77756881-E7BE-47D9-B91B-BC316FAAB329}" type="presOf" srcId="{EB29012F-8F58-4763-A855-9B2E8ECC4992}" destId="{489EE7F3-C796-4149-94CB-229B9AB1C605}" srcOrd="0" destOrd="0" presId="urn:microsoft.com/office/officeart/2005/8/layout/chevron1"/>
    <dgm:cxn modelId="{240A87AA-4D73-49D8-B1EE-E5064112F117}" srcId="{EB29012F-8F58-4763-A855-9B2E8ECC4992}" destId="{59D50BFC-F3E6-4FAC-9AEC-6DEEFF74DCA7}" srcOrd="2" destOrd="0" parTransId="{98896683-CA8E-483F-AE0F-3790B57A3770}" sibTransId="{26800328-6477-4897-844D-E1C4656D7734}"/>
    <dgm:cxn modelId="{B6013E3E-012F-4E6A-BAAC-73DCB29021C1}" type="presOf" srcId="{634586CF-6C1D-4B1B-A531-095950EC8B72}" destId="{6412BE28-577A-4497-AAE1-0DC183AA3310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FE67A132-93F9-459C-973E-268C8AF896A3}" type="presOf" srcId="{1E30EBF2-BC86-43B3-AC30-EFB54DBA7B55}" destId="{DC3E92DD-0A5A-424D-B8A5-6C60444738B6}" srcOrd="0" destOrd="0" presId="urn:microsoft.com/office/officeart/2005/8/layout/chevron1"/>
    <dgm:cxn modelId="{8F49A6B7-669F-4CD5-8193-7CB25D375596}" type="presParOf" srcId="{489EE7F3-C796-4149-94CB-229B9AB1C605}" destId="{DC3E92DD-0A5A-424D-B8A5-6C60444738B6}" srcOrd="0" destOrd="0" presId="urn:microsoft.com/office/officeart/2005/8/layout/chevron1"/>
    <dgm:cxn modelId="{40C864EF-3105-4993-B3AA-463DBE630E43}" type="presParOf" srcId="{489EE7F3-C796-4149-94CB-229B9AB1C605}" destId="{5E13065D-DD59-409B-8CF8-4A5D0CED912E}" srcOrd="1" destOrd="0" presId="urn:microsoft.com/office/officeart/2005/8/layout/chevron1"/>
    <dgm:cxn modelId="{C61EB7AC-76F2-4B41-9C2B-51380D8B7DFD}" type="presParOf" srcId="{489EE7F3-C796-4149-94CB-229B9AB1C605}" destId="{6412BE28-577A-4497-AAE1-0DC183AA3310}" srcOrd="2" destOrd="0" presId="urn:microsoft.com/office/officeart/2005/8/layout/chevron1"/>
    <dgm:cxn modelId="{0DD0261B-D5C5-48AE-A7C7-AC442D65411A}" type="presParOf" srcId="{489EE7F3-C796-4149-94CB-229B9AB1C605}" destId="{0334364F-9228-4AFB-A68B-AFD8117F6858}" srcOrd="3" destOrd="0" presId="urn:microsoft.com/office/officeart/2005/8/layout/chevron1"/>
    <dgm:cxn modelId="{8F9F003F-FD17-4649-B12A-0FF4CB35A6E3}" type="presParOf" srcId="{489EE7F3-C796-4149-94CB-229B9AB1C605}" destId="{499A13FA-D35E-48E5-9673-69B4448750BB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E30EBF2-BC86-43B3-AC30-EFB54DBA7B55}">
      <dgm:prSet phldrT="[Text]" custT="1"/>
      <dgm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Extern </a:t>
          </a:r>
          <a:r>
            <a:rPr lang="sv-SE" sz="1600" b="0" dirty="0" err="1">
              <a:solidFill>
                <a:schemeClr val="tx1"/>
              </a:solidFill>
              <a:latin typeface="Calibri"/>
              <a:ea typeface="+mn-ea"/>
              <a:cs typeface="+mn-cs"/>
            </a:rPr>
            <a:t>kommunikat</a:t>
          </a:r>
          <a:r>
            <a:rPr lang="sv-SE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. webbplatsen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xfrm>
          <a:off x="1922294" y="1098006"/>
          <a:ext cx="2133936" cy="853574"/>
        </a:xfrm>
        <a:prstGeom prst="chevron">
          <a:avLst/>
        </a:prstGeom>
        <a:solidFill>
          <a:srgbClr val="83C55B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chemeClr val="tx1"/>
              </a:solidFill>
              <a:latin typeface="Calibri"/>
              <a:ea typeface="+mn-ea"/>
              <a:cs typeface="+mn-cs"/>
            </a:rPr>
            <a:t>Release webbplatsen svenska</a:t>
          </a:r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D0CDB2C5-7AB4-4744-8902-8D229D626514}">
      <dgm:prSet custT="1"/>
      <dgm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Överlämning förslag på organisation</a:t>
          </a:r>
        </a:p>
      </dgm:t>
    </dgm:pt>
    <dgm:pt modelId="{C622A749-9E6B-4590-805F-A91860F40020}" type="parTrans" cxnId="{4D4A4199-8335-4FE3-9AEE-4C1ECFBFEDD6}">
      <dgm:prSet/>
      <dgm:spPr/>
      <dgm:t>
        <a:bodyPr/>
        <a:lstStyle/>
        <a:p>
          <a:endParaRPr lang="sv-SE"/>
        </a:p>
      </dgm:t>
    </dgm:pt>
    <dgm:pt modelId="{4AFD0823-0C66-4885-853E-CCED834AAA3D}" type="sibTrans" cxnId="{4D4A4199-8335-4FE3-9AEE-4C1ECFBFEDD6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26AE3791-EA0E-4499-9EC8-6A1BBF81117C}" type="pres">
      <dgm:prSet presAssocID="{D0CDB2C5-7AB4-4744-8902-8D229D62651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1E4A77D-2E03-4FA4-939B-A2E5C1307FDA}" type="presOf" srcId="{D0CDB2C5-7AB4-4744-8902-8D229D626514}" destId="{26AE3791-EA0E-4499-9EC8-6A1BBF81117C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AB8C99D8-1437-4C75-BE5A-6808DE53A36B}" type="presOf" srcId="{1E30EBF2-BC86-43B3-AC30-EFB54DBA7B55}" destId="{DC3E92DD-0A5A-424D-B8A5-6C60444738B6}" srcOrd="0" destOrd="0" presId="urn:microsoft.com/office/officeart/2005/8/layout/chevron1"/>
    <dgm:cxn modelId="{32C5DF8D-7834-412B-B44A-55E68E61E1A1}" type="presOf" srcId="{634586CF-6C1D-4B1B-A531-095950EC8B72}" destId="{6412BE28-577A-4497-AAE1-0DC183AA3310}" srcOrd="0" destOrd="0" presId="urn:microsoft.com/office/officeart/2005/8/layout/chevron1"/>
    <dgm:cxn modelId="{0E2058FE-4AB2-4336-A828-2F4777689D88}" type="presOf" srcId="{EB29012F-8F58-4763-A855-9B2E8ECC4992}" destId="{489EE7F3-C796-4149-94CB-229B9AB1C605}" srcOrd="0" destOrd="0" presId="urn:microsoft.com/office/officeart/2005/8/layout/chevron1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4D4A4199-8335-4FE3-9AEE-4C1ECFBFEDD6}" srcId="{EB29012F-8F58-4763-A855-9B2E8ECC4992}" destId="{D0CDB2C5-7AB4-4744-8902-8D229D626514}" srcOrd="2" destOrd="0" parTransId="{C622A749-9E6B-4590-805F-A91860F40020}" sibTransId="{4AFD0823-0C66-4885-853E-CCED834AAA3D}"/>
    <dgm:cxn modelId="{72B0871B-227B-4AB4-96EA-139BE5EE1B04}" type="presParOf" srcId="{489EE7F3-C796-4149-94CB-229B9AB1C605}" destId="{DC3E92DD-0A5A-424D-B8A5-6C60444738B6}" srcOrd="0" destOrd="0" presId="urn:microsoft.com/office/officeart/2005/8/layout/chevron1"/>
    <dgm:cxn modelId="{4874D16A-7C26-4478-9117-9A8CCC69F11A}" type="presParOf" srcId="{489EE7F3-C796-4149-94CB-229B9AB1C605}" destId="{5E13065D-DD59-409B-8CF8-4A5D0CED912E}" srcOrd="1" destOrd="0" presId="urn:microsoft.com/office/officeart/2005/8/layout/chevron1"/>
    <dgm:cxn modelId="{BB5C4F4D-2A8E-4828-B9F2-4E69E40DB83E}" type="presParOf" srcId="{489EE7F3-C796-4149-94CB-229B9AB1C605}" destId="{6412BE28-577A-4497-AAE1-0DC183AA3310}" srcOrd="2" destOrd="0" presId="urn:microsoft.com/office/officeart/2005/8/layout/chevron1"/>
    <dgm:cxn modelId="{5BF1B494-70CC-4F38-A36C-AE4516540CD4}" type="presParOf" srcId="{489EE7F3-C796-4149-94CB-229B9AB1C605}" destId="{0334364F-9228-4AFB-A68B-AFD8117F6858}" srcOrd="3" destOrd="0" presId="urn:microsoft.com/office/officeart/2005/8/layout/chevron1"/>
    <dgm:cxn modelId="{76DA707D-BC50-4075-A1CF-C93B200A5550}" type="presParOf" srcId="{489EE7F3-C796-4149-94CB-229B9AB1C605}" destId="{26AE3791-EA0E-4499-9EC8-6A1BBF81117C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 år 2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Utredning</a:t>
          </a:r>
          <a:r>
            <a:rPr lang="sv-SE" sz="1200" kern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skolans behov</a:t>
          </a:r>
          <a:endParaRPr lang="sv-SE" sz="12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49081" y="1098006"/>
        <a:ext cx="1280362" cy="853574"/>
      </dsp:txXfrm>
    </dsp:sp>
    <dsp:sp modelId="{499A13FA-D35E-48E5-9673-69B4448750BB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</a:t>
          </a:r>
          <a:r>
            <a:rPr lang="sv-SE" sz="1200" kern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centrumet</a:t>
          </a:r>
          <a:endParaRPr lang="sv-SE" sz="12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269624" y="1098006"/>
        <a:ext cx="1280362" cy="853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Extern </a:t>
          </a:r>
          <a:r>
            <a:rPr lang="sv-SE" sz="1600" b="0" kern="1200" dirty="0" err="1">
              <a:solidFill>
                <a:schemeClr val="tx1"/>
              </a:solidFill>
              <a:latin typeface="Calibri"/>
              <a:ea typeface="+mn-ea"/>
              <a:cs typeface="+mn-cs"/>
            </a:rPr>
            <a:t>kommunikat</a:t>
          </a:r>
          <a:r>
            <a:rPr lang="sv-SE" sz="16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webbplatsen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294" y="1098006"/>
          <a:ext cx="2133936" cy="853574"/>
        </a:xfrm>
        <a:prstGeom prst="chevron">
          <a:avLst/>
        </a:prstGeom>
        <a:solidFill>
          <a:srgbClr val="83C55B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chemeClr val="tx1"/>
              </a:solidFill>
              <a:latin typeface="Calibri"/>
              <a:ea typeface="+mn-ea"/>
              <a:cs typeface="+mn-cs"/>
            </a:rPr>
            <a:t>Release webbplatsen svenska</a:t>
          </a:r>
        </a:p>
      </dsp:txBody>
      <dsp:txXfrm>
        <a:off x="2349081" y="1098006"/>
        <a:ext cx="1280362" cy="853574"/>
      </dsp:txXfrm>
    </dsp:sp>
    <dsp:sp modelId="{26AE3791-EA0E-4499-9EC8-6A1BBF81117C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Överlämning förslag på organisation</a:t>
          </a:r>
        </a:p>
      </dsp:txBody>
      <dsp:txXfrm>
        <a:off x="4269624" y="1098006"/>
        <a:ext cx="1280362" cy="853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2020-12-07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Aktuellt från</a:t>
            </a:r>
            <a:r>
              <a:rPr lang="sv-SE" baseline="0" dirty="0" smtClean="0"/>
              <a:t> förstasidan på Polarbibblo.se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Ny aktiviteter jämfört med</a:t>
            </a:r>
            <a:r>
              <a:rPr lang="sv-SE" baseline="0" dirty="0" smtClean="0"/>
              <a:t> år 1. Notera att finansiering år 3 pågår i projektet. Utredning skolans behov har pausats. Omtag på den under projektår 3.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616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Se mer</a:t>
            </a:r>
            <a:r>
              <a:rPr lang="sv-SE" baseline="0" dirty="0" smtClean="0"/>
              <a:t> detaljer i projektplanen sidan 19-20. Arbetet med förslag till organisation kommer troligen att bli fördröjt ytterligare </a:t>
            </a:r>
            <a:r>
              <a:rPr lang="sv-SE" baseline="0" dirty="0" err="1" smtClean="0"/>
              <a:t>pga</a:t>
            </a:r>
            <a:r>
              <a:rPr lang="sv-SE" baseline="0" dirty="0" smtClean="0"/>
              <a:t> Omställningen i Region Norrbotten. Ny plan för överlämning till projektägaren 31 mars 2021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0254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1. Linda Nilsson Westerdahl var</a:t>
            </a:r>
            <a:r>
              <a:rPr lang="sv-SE" baseline="0" dirty="0" smtClean="0"/>
              <a:t> värd för Biblioteksföreningens </a:t>
            </a:r>
            <a:r>
              <a:rPr lang="sv-SE" baseline="0" dirty="0" err="1" smtClean="0"/>
              <a:t>Instagram</a:t>
            </a:r>
            <a:r>
              <a:rPr lang="sv-SE" baseline="0" dirty="0" smtClean="0"/>
              <a:t> under vecka 44. Tre inlägg/dag. </a:t>
            </a:r>
            <a:r>
              <a:rPr lang="sv-SE" dirty="0" smtClean="0"/>
              <a:t>2. På</a:t>
            </a:r>
            <a:r>
              <a:rPr lang="sv-SE" baseline="0" dirty="0" smtClean="0"/>
              <a:t> sidan ligger också presentation av hela projektgruppen exkl. konsulterna på Sogeti. 4. </a:t>
            </a:r>
            <a:r>
              <a:rPr lang="sv-SE" dirty="0" smtClean="0"/>
              <a:t>Förstärkningen av </a:t>
            </a:r>
            <a:r>
              <a:rPr lang="sv-SE" dirty="0" err="1" smtClean="0"/>
              <a:t>Regionbibliotekets</a:t>
            </a:r>
            <a:r>
              <a:rPr lang="sv-SE" dirty="0" smtClean="0"/>
              <a:t> budget med 1, 2 </a:t>
            </a:r>
            <a:r>
              <a:rPr lang="sv-SE" dirty="0" err="1" smtClean="0"/>
              <a:t>milj</a:t>
            </a:r>
            <a:r>
              <a:rPr lang="sv-SE" dirty="0" smtClean="0"/>
              <a:t> underlättar även för projektbudgeten. Äskat BIT-pengar (Central</a:t>
            </a:r>
            <a:r>
              <a:rPr lang="sv-SE" baseline="0" dirty="0" smtClean="0"/>
              <a:t> budget IT) för IT-utvecklingen, tekniskt stöd för språken 500 Tkr, diskussion med Sametinget pågår. 5. Intressenterna i styrgruppen går in. Annette Kohkoinen är formellt anställt av STR-T, arbete pågår med att huvudredaktören Linda Nilsson Westerdahl anställs av Luleå kommun, biblioteket. </a:t>
            </a:r>
            <a:r>
              <a:rPr lang="sv-SE" baseline="0" dirty="0" err="1" smtClean="0"/>
              <a:t>Releasdatum</a:t>
            </a:r>
            <a:r>
              <a:rPr lang="sv-SE" baseline="0" dirty="0" smtClean="0"/>
              <a:t> utbytt till deadline 31 maj, troligen (alldeles färsk plan så osäker prognos) kommer aktiviteter på meänkieli och samiska släppas löpande. Marknadsföringsinsats i samband med skolstart hösten 2021.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043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Protopersonas</a:t>
            </a:r>
            <a:r>
              <a:rPr lang="sv-SE" dirty="0" smtClean="0"/>
              <a:t>:</a:t>
            </a:r>
            <a:r>
              <a:rPr lang="sv-SE" baseline="0" dirty="0" smtClean="0"/>
              <a:t> Bygger på erfarenhet av våra användare, användardata och Workshoppar. Arbetsnamn: </a:t>
            </a:r>
            <a:r>
              <a:rPr lang="sv-SE" dirty="0" smtClean="0"/>
              <a:t>Emma,</a:t>
            </a:r>
            <a:r>
              <a:rPr lang="sv-SE" baseline="0" dirty="0" smtClean="0"/>
              <a:t> Olivia, Kim, Hugo, Samir och Marja.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0900E-8293-E547-8535-35C55CCB8D5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330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Utveckling under drift</a:t>
            </a:r>
            <a:r>
              <a:rPr lang="sv-SE" baseline="0" dirty="0" smtClean="0"/>
              <a:t> pågår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207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1. Konsulter från Sogeti: Simon </a:t>
            </a:r>
            <a:r>
              <a:rPr lang="sv-SE" dirty="0" err="1" smtClean="0"/>
              <a:t>Ulmbrandt</a:t>
            </a:r>
            <a:r>
              <a:rPr lang="sv-SE" baseline="0" dirty="0" smtClean="0"/>
              <a:t> och Louise Roséen. Båda med rötter i Norrbotten.  Deltar i </a:t>
            </a:r>
            <a:r>
              <a:rPr lang="sv-SE" baseline="0" dirty="0" err="1" smtClean="0"/>
              <a:t>avstämningmötena</a:t>
            </a:r>
            <a:r>
              <a:rPr lang="sv-SE" baseline="0" dirty="0" smtClean="0"/>
              <a:t> från 5 november. Tillgång till projektets verktyg: </a:t>
            </a:r>
            <a:r>
              <a:rPr lang="sv-SE" baseline="0" dirty="0" err="1" smtClean="0"/>
              <a:t>Jira</a:t>
            </a:r>
            <a:r>
              <a:rPr lang="sv-SE" baseline="0" dirty="0" smtClean="0"/>
              <a:t> (planeringsverktyg för IT-utvecklingen som är upprättat av </a:t>
            </a:r>
            <a:r>
              <a:rPr lang="sv-SE" baseline="0" dirty="0" err="1" smtClean="0"/>
              <a:t>Brightnest</a:t>
            </a:r>
            <a:r>
              <a:rPr lang="sv-SE" baseline="0" dirty="0" smtClean="0"/>
              <a:t>) och Teams. 2. </a:t>
            </a:r>
            <a:r>
              <a:rPr lang="sv-SE" baseline="0" dirty="0" err="1" smtClean="0"/>
              <a:t>Quiz</a:t>
            </a:r>
            <a:r>
              <a:rPr lang="sv-SE" baseline="0" dirty="0" smtClean="0"/>
              <a:t>  klart på svenska och återintroducerat på sidan. Processkarta för Bok- och tidningslotteriet  är klar som underlag för kravställning, påbörjat arbete med redaktörsgränssnittet, utredning av aktiviteten omröstning pågår. Bildsagor ej påbörjat.</a:t>
            </a:r>
            <a:endParaRPr lang="sv-S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952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6.</a:t>
            </a:r>
            <a:r>
              <a:rPr lang="sv-SE" baseline="0" dirty="0" smtClean="0"/>
              <a:t> </a:t>
            </a:r>
            <a:r>
              <a:rPr lang="sv-SE" dirty="0" smtClean="0"/>
              <a:t>Mycket har stått på vänt </a:t>
            </a:r>
            <a:r>
              <a:rPr lang="sv-SE" dirty="0" err="1" smtClean="0"/>
              <a:t>pga</a:t>
            </a:r>
            <a:r>
              <a:rPr lang="sv-SE" dirty="0" smtClean="0"/>
              <a:t> anställningsstoppet angående: Arbete med rekrytering för 2021. Konsekvensen</a:t>
            </a:r>
            <a:r>
              <a:rPr lang="sv-SE" baseline="0" dirty="0" smtClean="0"/>
              <a:t> av projektgruppens anställningsformer ändras – merarbete administration. Tänka om, komma igång med nya verktyg.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9F44AA7-38A3-0C4E-BB34-BA0F1FCEE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72" y="1076545"/>
            <a:ext cx="7912178" cy="564136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DDEFCB1-B006-7A47-B5C8-045B933C4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173" y="1833892"/>
            <a:ext cx="6461394" cy="2380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670ED043-4957-AF4C-9F9A-4C71411F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068D838-9C72-C048-8695-D176C56A8AB5}" type="datetimeFigureOut">
              <a:rPr lang="sv-SE" smtClean="0"/>
              <a:t>2020-12-07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67967A3-E88E-3141-B631-6235B561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8846C612-0289-8A43-842F-9CCE25AB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8AB7A1A-2A75-1945-A65F-71541A8DF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447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  <p:sldLayoutId id="2147483681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rbotten.se/sv/Kultur/Konst--och-kulturverksamhet/Bibliotek-i-Norrbotten/Regionbibliotek-Norrbotten/Projekt/Pagaende-projek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Statusrapport 7 december 2020</a:t>
            </a:r>
            <a:endParaRPr lang="sv-SE" dirty="0"/>
          </a:p>
        </p:txBody>
      </p:sp>
      <p:pic>
        <p:nvPicPr>
          <p:cNvPr id="3" name="Platshållare för innehåll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63" y="1549953"/>
            <a:ext cx="5978525" cy="2578581"/>
          </a:xfrm>
        </p:spPr>
      </p:pic>
    </p:spTree>
    <p:extLst>
      <p:ext uri="{BB962C8B-B14F-4D97-AF65-F5344CB8AC3E}">
        <p14:creationId xmlns:p14="http://schemas.microsoft.com/office/powerpoint/2010/main" val="36530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aktiviteter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1552786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8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aktiviteter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1373934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37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Projektet som helhet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Kommunikation: domineras av aktivitet på Facebook och </a:t>
            </a:r>
            <a:r>
              <a:rPr lang="sv-SE" dirty="0" err="1" smtClean="0"/>
              <a:t>Instagram</a:t>
            </a:r>
            <a:endParaRPr lang="sv-SE" dirty="0" smtClean="0"/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Kortfattad version av projektet nu på meänkieli och nordsamiska på </a:t>
            </a:r>
            <a:r>
              <a:rPr lang="sv-SE" dirty="0" smtClean="0">
                <a:hlinkClick r:id="rId3"/>
              </a:rPr>
              <a:t>Regionbibliotek Norrbottens webbplats</a:t>
            </a:r>
            <a:endParaRPr lang="sv-SE" dirty="0" smtClean="0"/>
          </a:p>
          <a:p>
            <a:pPr marL="342900" indent="-342900">
              <a:buFont typeface="+mj-lt"/>
              <a:buAutoNum type="arabicPeriod"/>
            </a:pPr>
            <a:r>
              <a:rPr lang="sv-SE" dirty="0" err="1" smtClean="0"/>
              <a:t>Prio</a:t>
            </a:r>
            <a:r>
              <a:rPr lang="sv-SE" dirty="0" smtClean="0"/>
              <a:t> 1 för finansieringen av centrumet är fortsättningsvis utökad ram ur Kultursamverkansmodellen. Utökad ram från Region Norrbotten för Polarbibblo underlättar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Arbetet med vidare finansiering av projektets år 3 pågår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Nya förutsättningar för arbetet i projektgruppen. Förändrade tider för release av sidan på </a:t>
            </a:r>
            <a:r>
              <a:rPr lang="sv-SE" dirty="0" err="1" smtClean="0"/>
              <a:t>mänkieli</a:t>
            </a:r>
            <a:r>
              <a:rPr lang="sv-SE" dirty="0" smtClean="0"/>
              <a:t> och </a:t>
            </a:r>
            <a:r>
              <a:rPr lang="sv-SE" dirty="0" smtClean="0"/>
              <a:t>samiska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37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03172" y="247717"/>
            <a:ext cx="7912178" cy="665016"/>
          </a:xfrm>
        </p:spPr>
        <p:txBody>
          <a:bodyPr/>
          <a:lstStyle/>
          <a:p>
            <a:r>
              <a:rPr lang="sv-SE" dirty="0" err="1" smtClean="0"/>
              <a:t>Protopersonas</a:t>
            </a:r>
            <a:endParaRPr lang="sv-SE" dirty="0"/>
          </a:p>
        </p:txBody>
      </p:sp>
      <p:pic>
        <p:nvPicPr>
          <p:cNvPr id="9" name="Platshållare för innehåll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" y="688380"/>
            <a:ext cx="2204283" cy="2336656"/>
          </a:xfr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91" y="2574099"/>
            <a:ext cx="1810333" cy="243101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094" y="332484"/>
            <a:ext cx="2115681" cy="224161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060" y="2574099"/>
            <a:ext cx="2125403" cy="222936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73" y="297532"/>
            <a:ext cx="2437163" cy="251009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979" y="2336273"/>
            <a:ext cx="2778766" cy="256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Delprojekt Innehåll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81701" cy="4945246"/>
          </a:xfrm>
          <a:prstGeom prst="rect">
            <a:avLst/>
          </a:prstGeom>
        </p:spPr>
      </p:pic>
      <p:sp>
        <p:nvSpPr>
          <p:cNvPr id="17" name="Platshållare för bild 1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781701" cy="4928136"/>
          </a:xfrm>
        </p:spPr>
      </p:sp>
      <p:sp>
        <p:nvSpPr>
          <p:cNvPr id="18" name="Platshållare för innehåll 17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Påbörjat arbetet med att specificera och prioritera i Grovplanen för att </a:t>
            </a:r>
            <a:r>
              <a:rPr lang="sv-SE" dirty="0" err="1" smtClean="0"/>
              <a:t>kravställa</a:t>
            </a:r>
            <a:r>
              <a:rPr lang="sv-SE" dirty="0" smtClean="0"/>
              <a:t> aktiviteterna på meänkieli och samiska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Kommunikation</a:t>
            </a:r>
            <a:r>
              <a:rPr lang="sv-SE" dirty="0"/>
              <a:t>: </a:t>
            </a:r>
            <a:r>
              <a:rPr lang="sv-SE" dirty="0" smtClean="0"/>
              <a:t>Facebooksidan, intresseanmälan från språkarbetare, efterlysning </a:t>
            </a:r>
            <a:r>
              <a:rPr lang="sv-SE" dirty="0"/>
              <a:t>berättelser på meänkieli och samiska kommer </a:t>
            </a:r>
            <a:r>
              <a:rPr lang="sv-SE" dirty="0" smtClean="0"/>
              <a:t>Mål</a:t>
            </a:r>
            <a:r>
              <a:rPr lang="sv-SE" dirty="0"/>
              <a:t>: att ha innehåll klart vid nästa </a:t>
            </a:r>
            <a:r>
              <a:rPr lang="sv-SE" dirty="0" smtClean="0"/>
              <a:t>release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Arbetet med Språkpolicyn </a:t>
            </a:r>
            <a:r>
              <a:rPr lang="sv-SE" dirty="0" smtClean="0"/>
              <a:t>fördjupats</a:t>
            </a:r>
            <a:endParaRPr lang="sv-SE" dirty="0" smtClean="0"/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Utredning angående film på Polarbibblo påbörjats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Fördjupning: GDPR och Upphovsrätt</a:t>
            </a:r>
          </a:p>
          <a:p>
            <a:pPr marL="342900" indent="-342900">
              <a:buFont typeface="+mj-lt"/>
              <a:buAutoNum type="arabicPeriod"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41708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Samarbetet med konsult från Sogeti i full </a:t>
            </a:r>
            <a:r>
              <a:rPr lang="sv-SE" sz="1400" dirty="0" smtClean="0"/>
              <a:t>gång </a:t>
            </a:r>
            <a:endParaRPr lang="sv-SE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Sogeti tillsammans med DPI och Redaktionen arbetar med att specificera grovplanens innehåll för utveckling under drift fram till 31 dec. 2020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Sogeti </a:t>
            </a:r>
            <a:r>
              <a:rPr lang="sv-SE" sz="1400" dirty="0"/>
              <a:t>tillsammans med DPI </a:t>
            </a:r>
            <a:r>
              <a:rPr lang="sv-SE" sz="1400" dirty="0" smtClean="0"/>
              <a:t>för </a:t>
            </a:r>
            <a:r>
              <a:rPr lang="sv-SE" sz="1400" dirty="0"/>
              <a:t>att specificera och prioritera i Grovplanen för att </a:t>
            </a:r>
            <a:r>
              <a:rPr lang="sv-SE" sz="1400" dirty="0" err="1"/>
              <a:t>kravställa</a:t>
            </a:r>
            <a:r>
              <a:rPr lang="sv-SE" sz="1400" dirty="0"/>
              <a:t> aktiviteterna på meänkieli och samiska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Utredning angående Film på Polarbibblo påbörjat: lagringsyta och spelare. GDPR-fråga i </a:t>
            </a:r>
            <a:r>
              <a:rPr lang="sv-SE" sz="1400" dirty="0" smtClean="0"/>
              <a:t>fokus</a:t>
            </a:r>
            <a:endParaRPr lang="sv-SE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Planering av och ansvar för reviderat upplägg av arbete med produktion av Polarbibblo på meänkieli och samiska språk</a:t>
            </a:r>
          </a:p>
          <a:p>
            <a:pPr marL="342900" indent="-342900">
              <a:buFont typeface="+mj-lt"/>
              <a:buAutoNum type="arabicPeriod"/>
            </a:pPr>
            <a:endParaRPr lang="sv-SE" sz="1400" dirty="0" smtClean="0"/>
          </a:p>
        </p:txBody>
      </p:sp>
    </p:spTree>
    <p:extLst>
      <p:ext uri="{BB962C8B-B14F-4D97-AF65-F5344CB8AC3E}">
        <p14:creationId xmlns:p14="http://schemas.microsoft.com/office/powerpoint/2010/main" val="1306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organisation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Byte till FO Webb – Förvaltningsplan klar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Upphandlingsunderlag </a:t>
            </a:r>
            <a:r>
              <a:rPr lang="sv-SE" dirty="0" smtClean="0"/>
              <a:t>av eget webbavtal/strategisk kommunikationsbyrå från 2021 inlämnat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Utreder/utrett säkerhet. Genomför internt utbildningstillfälle i GDPR och Upphovsrätt 2 dec.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Utredning av Utgivarbevis påbörjat (Film)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Skiss för organisationen i centrumet presenterat för projektgruppen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Projektet kan komma att dra ut på tiden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076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Regine Nordström</NLLModifiedBy>
    <NLLDocumentIDValue xmlns="http://schemas.microsoft.com/sharepoint/v3">PITMT205-1424847462-504</NLLDocumentIDValue>
    <NLLInformationclass xmlns="http://schemas.microsoft.com/sharepoint/v3">Publik</NLLInformationclass>
    <AnsvarigQuickpart xmlns="http://schemas.microsoft.com/sharepoint/v3">Regine Nordström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Regionbibliotek Norrbotten</TermName>
          <TermId xmlns="http://schemas.microsoft.com/office/infopath/2007/PartnerControls">24073eab-1140-485e-aa7b-ac33233302dd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2026-01-03T23:00:00+00:00</NLLThinningTime>
    <NLLPublishDateQuickpart xmlns="http://schemas.microsoft.com/sharepoint/v3">2023-01-04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Utredning av Polarbibblo.se</TermName>
          <TermId xmlns="http://schemas.microsoft.com/office/infopath/2007/PartnerControls">87c608d5-dc3c-4ad2-bfb2-86f59404d2ff</TermId>
        </TermInfo>
      </Terms>
    </NLLProducerPlaceTaxHTField0>
    <NLLEstablishedByQuickpart xmlns="http://schemas.microsoft.com/sharepoint/v3">Regine Nordström</NLLEstablishedByQuickpart>
    <NLLPublishDate xmlns="http://schemas.microsoft.com/sharepoint/v3">2023-01-03T23:00:00+00:00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Minnesanteckning</TermName>
          <TermId xmlns="http://schemas.microsoft.com/office/infopath/2007/PartnerControls">408eba2e-2b23-41c8-a11d-87d10e7616d4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2.0</NLLVersion>
    <NLLEstablishedBy xmlns="http://schemas.microsoft.com/sharepoint/v3">
      <UserInfo>
        <DisplayName>Regine Nordström</DisplayName>
        <AccountId>63</AccountId>
        <AccountType/>
      </UserInfo>
    </NLLEstablishedBy>
    <NLLLockWorkflows xmlns="http://schemas.microsoft.com/sharepoint/v3">false</NLLLockWorkflows>
    <NLLMeetingTypeTaxHTField0 xmlns="http://schemas.microsoft.com/sharepoint/v3">
      <Terms xmlns="http://schemas.microsoft.com/office/infopath/2007/PartnerControls"/>
    </NLLMeetingTypeTaxHTField0>
    <NLLMeetingDate xmlns="http://schemas.microsoft.com/sharepoint/v3">2020-12-06T23:00:00+00:00</NLLMeetingDate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centrum</TermName>
          <TermId xmlns="http://schemas.microsoft.com/office/infopath/2007/PartnerControls">2e83b57f-e952-4b61-b726-9ebe42455d78</TermId>
        </TermInfo>
        <TermInfo xmlns="http://schemas.microsoft.com/office/infopath/2007/PartnerControls">
          <TermName xmlns="http://schemas.microsoft.com/office/infopath/2007/PartnerControls">projekt</TermName>
          <TermId xmlns="http://schemas.microsoft.com/office/infopath/2007/PartnerControls">690cd430-95b9-4a3c-bf0f-f4f3aa3c763a</TermId>
        </TermInfo>
        <TermInfo xmlns="http://schemas.microsoft.com/office/infopath/2007/PartnerControls">
          <TermName xmlns="http://schemas.microsoft.com/office/infopath/2007/PartnerControls">Styrgrupp</TermName>
          <TermId xmlns="http://schemas.microsoft.com/office/infopath/2007/PartnerControls">def03c7a-4fe7-4607-be6e-f6740664d295</TermId>
        </TermInfo>
        <TermInfo xmlns="http://schemas.microsoft.com/office/infopath/2007/PartnerControls">
          <TermName xmlns="http://schemas.microsoft.com/office/infopath/2007/PartnerControls">Polarbibblo</TermName>
          <TermId xmlns="http://schemas.microsoft.com/office/infopath/2007/PartnerControls">4fb02f2b-471b-4aec-ade9-075a5efdeb35</TermId>
        </TermInfo>
      </Terms>
    </TaxKeywordTaxHTField>
    <_dlc_DocId xmlns="bfe5ee2f-6261-4ef7-9094-605fbf1c60c0">PITMT205-1424847462-504</_dlc_DocId>
    <_dlc_DocIdUrl xmlns="bfe5ee2f-6261-4ef7-9094-605fbf1c60c0">
      <Url>http://spportal.extvis.local/process/projekt/_layouts/15/DocIdRedir.aspx?ID=PITMT205-1424847462-504</Url>
      <Description>PITMT205-1424847462-504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2026-01-03T23:00:00+00:00</_dlc_ExpireDate>
    <VISResponsible xmlns="af834ee9-b00b-4978-96cf-ee7e39717281">
      <UserInfo>
        <DisplayName>Regine Nordström</DisplayName>
        <AccountId>63</AccountId>
        <AccountType/>
      </UserInfo>
    </VISResponsible>
    <VIS_DocumentId xmlns="af834ee9-b00b-4978-96cf-ee7e39717281">
      <Url>https://samarbeta.nll.se/projekt/utredningavpolarbibblose/_layouts/15/DocIdRedir.aspx?ID=PITMT205-1424847462-504</Url>
      <Description>PITMT205-1424847462-504</Description>
    </VIS_DocumentId>
    <DocumentStatus xmlns="af834ee9-b00b-4978-96cf-ee7e39717281">
      <Url>https://samarbeta.nll.se/projekt/utredningavpolarbibblose/_layouts/15/wrkstat.aspx?List=73f53190-ed45-4948-a3ec-1e903501d1d9&amp;WorkflowInstanceName=81cb61e0-24b0-4537-97f3-5c7e133142f4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4B5D97-E106-488F-93AD-A384BC4410D5}"/>
</file>

<file path=customXml/itemProps2.xml><?xml version="1.0" encoding="utf-8"?>
<ds:datastoreItem xmlns:ds="http://schemas.openxmlformats.org/officeDocument/2006/customXml" ds:itemID="{1C6A29F5-87A2-4D28-B50B-91E83219C253}"/>
</file>

<file path=customXml/itemProps3.xml><?xml version="1.0" encoding="utf-8"?>
<ds:datastoreItem xmlns:ds="http://schemas.openxmlformats.org/officeDocument/2006/customXml" ds:itemID="{773D641F-1371-4519-A350-4FA9EE9244AB}"/>
</file>

<file path=customXml/itemProps4.xml><?xml version="1.0" encoding="utf-8"?>
<ds:datastoreItem xmlns:ds="http://schemas.openxmlformats.org/officeDocument/2006/customXml" ds:itemID="{13EEB631-19F9-4FF6-B700-AC887A251A1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79717bbc-c6ed-4687-9273-b7f5e58e983f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618A849B-8E90-4377-BE0B-2E7251AE964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659</Words>
  <Application>Microsoft Office PowerPoint</Application>
  <PresentationFormat>Bildspel på skärmen (16:9)</PresentationFormat>
  <Paragraphs>51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Region Norrbotten_vit</vt:lpstr>
      <vt:lpstr>Statusrapport 7 december 2020</vt:lpstr>
      <vt:lpstr>Tidplan år 2, aktiviteter</vt:lpstr>
      <vt:lpstr>Tidplan år 2, aktiviteter</vt:lpstr>
      <vt:lpstr>Projektet som helhet</vt:lpstr>
      <vt:lpstr>Protopersonas</vt:lpstr>
      <vt:lpstr>Delprojekt Innehåll</vt:lpstr>
      <vt:lpstr>Delprojekt IT</vt:lpstr>
      <vt:lpstr>Delprojekt organisation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Styrgruppsmöte 7 december 2020, statusrapport</dc:title>
  <dc:creator>Regine Nordström</dc:creator>
  <cp:keywords>Polarbibblo; centrum; projekt; Styrgrupp</cp:keywords>
  <cp:lastModifiedBy>Regine Nordström</cp:lastModifiedBy>
  <cp:revision>67</cp:revision>
  <cp:lastPrinted>2015-10-01T11:12:07Z</cp:lastPrinted>
  <dcterms:created xsi:type="dcterms:W3CDTF">2017-03-16T14:21:56Z</dcterms:created>
  <dcterms:modified xsi:type="dcterms:W3CDTF">2020-12-07T14:29:26Z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141;#Utredning av Polarbibblo.se|87c608d5-dc3c-4ad2-bfb2-86f59404d2ff</vt:lpwstr>
  </property>
  <property fmtid="{D5CDD505-2E9C-101B-9397-08002B2CF9AE}" pid="3" name="TaxKeyword">
    <vt:lpwstr>187;#centrum|2e83b57f-e952-4b61-b726-9ebe42455d78;#128;#projekt|690cd430-95b9-4a3c-bf0f-f4f3aa3c763a;#176;#Styrgrupp|def03c7a-4fe7-4607-be6e-f6740664d295;#140;#Polarbibblo|4fb02f2b-471b-4aec-ade9-075a5efdeb35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137;#Regionbibliotek Norrbotten|24073eab-1140-485e-aa7b-ac33233302dd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0x010100D7963E0E5B7A40E5AEA07389401D709F0045878216D3F54EE2826859E7F8F5B4BC02020061EA676889B57C4FA57581F5FFCF0AFB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87;#Minnesanteckning|408eba2e-2b23-41c8-a11d-87d10e7616d4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128;#projekt;#176;#Styrgrupp;#141;#Utredning av Polarbibblo.se|87c608d5-dc3c-4ad2-bfb2-86f59404d2ff;#140;#Polarbibblo;#87;#Minnesanteckning|408eba2e-2b23-41c8-a11d-87d10e7616d4;#137;#Regionbibliotek Norrbotten|24073eab-1140-485e-aa7b-ac33233302dd;#187;#centrum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cba2fa85-8aa3-41d8-91f7-bff76e5cc568</vt:lpwstr>
  </property>
  <property fmtid="{D5CDD505-2E9C-101B-9397-08002B2CF9AE}" pid="77" name="_CopySource">
    <vt:lpwstr/>
  </property>
  <property fmtid="{D5CDD505-2E9C-101B-9397-08002B2CF9AE}" pid="78" name="_dlc_ItemStageId">
    <vt:lpwstr/>
  </property>
  <property fmtid="{D5CDD505-2E9C-101B-9397-08002B2CF9AE}" pid="79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1" name="_dlc_policyId">
    <vt:lpwstr>0x010100D7963E0E5B7A40E5AEA07389401D709F0045878216D3F54EE2826859E7F8F5B4BC|-297041635</vt:lpwstr>
  </property>
  <property fmtid="{D5CDD505-2E9C-101B-9397-08002B2CF9AE}" pid="82" name="Order">
    <vt:r8>76000</vt:r8>
  </property>
  <property fmtid="{D5CDD505-2E9C-101B-9397-08002B2CF9AE}" pid="83" name="xd_ProgID">
    <vt:lpwstr/>
  </property>
  <property fmtid="{D5CDD505-2E9C-101B-9397-08002B2CF9AE}" pid="84" name="_SourceUrl">
    <vt:lpwstr/>
  </property>
  <property fmtid="{D5CDD505-2E9C-101B-9397-08002B2CF9AE}" pid="85" name="_SharedFileIndex">
    <vt:lpwstr/>
  </property>
  <property fmtid="{D5CDD505-2E9C-101B-9397-08002B2CF9AE}" pid="86" name="TemplateUrl">
    <vt:lpwstr/>
  </property>
  <property fmtid="{D5CDD505-2E9C-101B-9397-08002B2CF9AE}" pid="87" name="NLLDecisionLevelGoverning">
    <vt:lpwstr/>
  </property>
  <property fmtid="{D5CDD505-2E9C-101B-9397-08002B2CF9AE}" pid="88" name="NLLFactOwner">
    <vt:lpwstr/>
  </property>
  <property fmtid="{D5CDD505-2E9C-101B-9397-08002B2CF9AE}" pid="89" name="NLLFactOwnerText">
    <vt:lpwstr/>
  </property>
  <property fmtid="{D5CDD505-2E9C-101B-9397-08002B2CF9AE}" pid="90" name="xd_Signature">
    <vt:bool>false</vt:bool>
  </property>
  <property fmtid="{D5CDD505-2E9C-101B-9397-08002B2CF9AE}" pid="91" name="NLLDecisionLevel">
    <vt:lpwstr/>
  </property>
  <property fmtid="{D5CDD505-2E9C-101B-9397-08002B2CF9AE}" pid="92" name="NLLPTCProcessLeader">
    <vt:lpwstr/>
  </property>
  <property fmtid="{D5CDD505-2E9C-101B-9397-08002B2CF9AE}" pid="94" name="NLLPTCVISEditor">
    <vt:lpwstr/>
  </property>
</Properties>
</file>